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2" r:id="rId3"/>
    <p:sldId id="304" r:id="rId4"/>
    <p:sldId id="290" r:id="rId5"/>
    <p:sldId id="294" r:id="rId6"/>
    <p:sldId id="308" r:id="rId7"/>
    <p:sldId id="293" r:id="rId8"/>
    <p:sldId id="256" r:id="rId9"/>
    <p:sldId id="302" r:id="rId10"/>
    <p:sldId id="298" r:id="rId11"/>
    <p:sldId id="307" r:id="rId12"/>
    <p:sldId id="309" r:id="rId13"/>
    <p:sldId id="311" r:id="rId14"/>
    <p:sldId id="310" r:id="rId15"/>
    <p:sldId id="312" r:id="rId16"/>
    <p:sldId id="267" r:id="rId17"/>
    <p:sldId id="313" r:id="rId18"/>
    <p:sldId id="268" r:id="rId19"/>
    <p:sldId id="279" r:id="rId20"/>
    <p:sldId id="314" r:id="rId21"/>
    <p:sldId id="315" r:id="rId22"/>
    <p:sldId id="29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E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Clark" userId="8387c7f91c5e3097" providerId="LiveId" clId="{50882C87-1199-4FE7-B13A-52B5009D9E61}"/>
    <pc:docChg chg="delSld">
      <pc:chgData name="John Clark" userId="8387c7f91c5e3097" providerId="LiveId" clId="{50882C87-1199-4FE7-B13A-52B5009D9E61}" dt="2020-11-19T10:35:33.961" v="1" actId="2696"/>
      <pc:docMkLst>
        <pc:docMk/>
      </pc:docMkLst>
      <pc:sldChg chg="del">
        <pc:chgData name="John Clark" userId="8387c7f91c5e3097" providerId="LiveId" clId="{50882C87-1199-4FE7-B13A-52B5009D9E61}" dt="2020-11-19T10:35:33.961" v="1" actId="2696"/>
        <pc:sldMkLst>
          <pc:docMk/>
          <pc:sldMk cId="3786286750" sldId="281"/>
        </pc:sldMkLst>
      </pc:sldChg>
      <pc:sldChg chg="del">
        <pc:chgData name="John Clark" userId="8387c7f91c5e3097" providerId="LiveId" clId="{50882C87-1199-4FE7-B13A-52B5009D9E61}" dt="2020-11-19T10:35:19.551" v="0" actId="2696"/>
        <pc:sldMkLst>
          <pc:docMk/>
          <pc:sldMk cId="2028185529" sldId="30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8:59.7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11,'0'-4,"0"-3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9:01.5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9:03.9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9:05.1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9:06.06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9:08.9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3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9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9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7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09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09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5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2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5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58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79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8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5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1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2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3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4E58C-B086-47E5-9D8A-F2FF06D27CB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B6361-FF45-4594-82BF-223DE389F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F27A7-F2F8-4600-A8B5-8DC75F6DC5F9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9CF85-D4EF-4C2B-A16B-3389007D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.xml"/><Relationship Id="rId11" Type="http://schemas.openxmlformats.org/officeDocument/2006/relationships/image" Target="../media/image9.png"/><Relationship Id="rId5" Type="http://schemas.openxmlformats.org/officeDocument/2006/relationships/customXml" Target="../ink/ink2.xml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howtodrawanimals.net/how-to-draw-a-fro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usicofnature.com/calls-of-frogs-and-toads-of-the-northeas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899" y="918266"/>
            <a:ext cx="529596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409" y="643467"/>
            <a:ext cx="315230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8790" y="643467"/>
            <a:ext cx="8200127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08D15-E5BE-4D99-9E75-8C3271FB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00" y="2309397"/>
            <a:ext cx="3462326" cy="20600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73ED7E8-3CD9-4FD4-9303-E5FFE3EC3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74" y="2792933"/>
            <a:ext cx="3483396" cy="10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9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4AC9A-6BE3-4BFB-8541-8C240CF58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4" y="226694"/>
            <a:ext cx="6300061" cy="2127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82007-4847-404B-AFA9-ABF4C330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64" y="2443794"/>
            <a:ext cx="6300061" cy="2110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D2978-9D48-4D44-BB56-AA5B6F74C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64" y="4643674"/>
            <a:ext cx="6300061" cy="21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3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F90D6-B454-4D3C-89F0-1DA6D54AF98E}"/>
              </a:ext>
            </a:extLst>
          </p:cNvPr>
          <p:cNvSpPr txBox="1"/>
          <p:nvPr/>
        </p:nvSpPr>
        <p:spPr>
          <a:xfrm>
            <a:off x="665018" y="1205346"/>
            <a:ext cx="781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Hidden Pictures &amp; Hidden Names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49DBC-FC06-4E7B-9F00-36AC33F576F3}"/>
              </a:ext>
            </a:extLst>
          </p:cNvPr>
          <p:cNvSpPr txBox="1"/>
          <p:nvPr/>
        </p:nvSpPr>
        <p:spPr>
          <a:xfrm>
            <a:off x="845127" y="2627245"/>
            <a:ext cx="73429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Bellyache</a:t>
            </a:r>
          </a:p>
          <a:p>
            <a:r>
              <a:rPr lang="en-US" sz="3200" dirty="0"/>
              <a:t>The Dream Swing</a:t>
            </a:r>
          </a:p>
          <a:p>
            <a:r>
              <a:rPr lang="en-US" sz="3200" dirty="0" err="1"/>
              <a:t>Scrump</a:t>
            </a:r>
            <a:r>
              <a:rPr lang="en-US" sz="3200" dirty="0"/>
              <a:t>-De-Lee-</a:t>
            </a:r>
            <a:r>
              <a:rPr lang="en-US" sz="3200" dirty="0" err="1"/>
              <a:t>Ishious</a:t>
            </a:r>
            <a:r>
              <a:rPr lang="en-US" sz="3200" dirty="0"/>
              <a:t> </a:t>
            </a:r>
          </a:p>
          <a:p>
            <a:r>
              <a:rPr lang="en-US" sz="3200" dirty="0"/>
              <a:t>The </a:t>
            </a:r>
            <a:r>
              <a:rPr lang="en-US" sz="3200" dirty="0" err="1"/>
              <a:t>Toothfairy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0915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90076-E45D-4281-8B48-122C52D2E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1" y="0"/>
            <a:ext cx="8055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3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71F3C-E432-4E2E-942C-3477FEF95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44"/>
          <a:stretch/>
        </p:blipFill>
        <p:spPr>
          <a:xfrm>
            <a:off x="1341931" y="0"/>
            <a:ext cx="6014833" cy="67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1023C-8A77-40B6-957F-6AB5BD13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63" y="0"/>
            <a:ext cx="5441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9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0EECD8-96B0-4381-B4ED-DCA9468AA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324D5-A185-4413-96B8-5C372F35C042}"/>
              </a:ext>
            </a:extLst>
          </p:cNvPr>
          <p:cNvSpPr txBox="1"/>
          <p:nvPr/>
        </p:nvSpPr>
        <p:spPr>
          <a:xfrm>
            <a:off x="1035697" y="4000869"/>
            <a:ext cx="45720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Old English Text MT" panose="03040902040508030806" pitchFamily="66" charset="0"/>
              </a:rPr>
              <a:t>Tooth Fairy</a:t>
            </a:r>
          </a:p>
          <a:p>
            <a:pPr algn="l"/>
            <a:endParaRPr lang="en-US" sz="1000" b="0" i="0" u="none" strike="noStrike" baseline="0" dirty="0">
              <a:latin typeface="Pusab"/>
            </a:endParaRPr>
          </a:p>
          <a:p>
            <a:pPr algn="l"/>
            <a:r>
              <a:rPr lang="en-US" sz="1400" b="1" i="0" u="none" strike="noStrike" baseline="0" dirty="0">
                <a:latin typeface="SegoeUI-Semibold"/>
              </a:rPr>
              <a:t>“Why does the Tooth Fairy take your tooth?”</a:t>
            </a:r>
          </a:p>
          <a:p>
            <a:pPr algn="l"/>
            <a:r>
              <a:rPr lang="en-US" sz="1400" b="1" i="0" u="none" strike="noStrike" baseline="0" dirty="0">
                <a:latin typeface="SegoeUI-Semibold"/>
              </a:rPr>
              <a:t>asked sensible Sally awaiting the truth.</a:t>
            </a:r>
          </a:p>
          <a:p>
            <a:pPr algn="l"/>
            <a:r>
              <a:rPr lang="en-US" sz="1400" b="1" i="0" u="none" strike="noStrike" baseline="0" dirty="0">
                <a:latin typeface="SegoeUI-Semibold"/>
              </a:rPr>
              <a:t>Grandpa just grunted and sputtered and grumbled,</a:t>
            </a:r>
          </a:p>
          <a:p>
            <a:pPr algn="l"/>
            <a:r>
              <a:rPr lang="en-US" sz="1400" b="1" i="0" u="none" strike="noStrike" baseline="0" dirty="0">
                <a:latin typeface="SegoeUI-Semibold"/>
              </a:rPr>
              <a:t>tried to speak, but only mumbled.</a:t>
            </a:r>
          </a:p>
          <a:p>
            <a:pPr algn="l"/>
            <a:r>
              <a:rPr lang="en-US" sz="1400" b="1" i="0" u="none" strike="noStrike" baseline="0" dirty="0">
                <a:latin typeface="SegoeUI-Semibold"/>
              </a:rPr>
              <a:t>“Grandpa,” said Sally, “I know why you fret—</a:t>
            </a:r>
          </a:p>
          <a:p>
            <a:pPr algn="l"/>
            <a:r>
              <a:rPr lang="en-US" sz="1400" b="1" i="0" u="none" strike="noStrike" baseline="0" dirty="0">
                <a:latin typeface="SegoeUI-Semibold"/>
              </a:rPr>
              <a:t>that Tooth Fairy came and took your whole set!”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279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FAC0-2707-4F11-9A99-296118B45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793" y="0"/>
            <a:ext cx="542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24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25A590-004D-43C6-BD18-E89629DAB9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4E852E-F192-4152-A0E8-C30392AD7BB2}"/>
              </a:ext>
            </a:extLst>
          </p:cNvPr>
          <p:cNvGrpSpPr>
            <a:grpSpLocks noChangeAspect="1"/>
          </p:cNvGrpSpPr>
          <p:nvPr/>
        </p:nvGrpSpPr>
        <p:grpSpPr>
          <a:xfrm>
            <a:off x="2435087" y="830425"/>
            <a:ext cx="6708913" cy="5038531"/>
            <a:chOff x="0" y="0"/>
            <a:chExt cx="9144000" cy="68673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269F62-9429-463F-9AEA-B0F99E869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612102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EF2DAA-6C5D-4DB9-83D3-3BD610A7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2771" y="0"/>
              <a:ext cx="5541229" cy="686733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0FBA2E6-F408-4721-85BB-75035124E85B}"/>
              </a:ext>
            </a:extLst>
          </p:cNvPr>
          <p:cNvSpPr txBox="1"/>
          <p:nvPr/>
        </p:nvSpPr>
        <p:spPr>
          <a:xfrm>
            <a:off x="130426" y="181957"/>
            <a:ext cx="460932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Loose Tooth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My tooth is loose! My tooth is loose!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Grinned Jenny late one night.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I’ll wiggle at it with my tongue—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then bend it back JUST RIGHT!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My yummy thumb will have to go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 I can twist my tooth—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I’ll turn it ‘round and ‘round and ‘round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till it feels R-E-A-L loose.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When that tooth’s about to drop—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just dangling from one root,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I’ll jam it back into my gums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 cry and howl and hoot.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I’ll puff up and stuff up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 scream until I faint,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 wake up weak and dizzy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till Mom hears my complaint.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neighbors will come running—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they’ll stumble in their sleep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 ask Mom, “What’s the racket here?”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I’ll groan and roll and leap.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Dad will rush me to the dentist,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I’ll moan and kick and shout—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till I get that toy for being brave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when the dentist yanks it out!</a:t>
            </a: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MinionPro-Regular"/>
              </a:rPr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3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C4CA09-8BA1-4FB9-B2F0-9C8541BF94AB}"/>
              </a:ext>
            </a:extLst>
          </p:cNvPr>
          <p:cNvSpPr txBox="1"/>
          <p:nvPr/>
        </p:nvSpPr>
        <p:spPr>
          <a:xfrm>
            <a:off x="1520889" y="435047"/>
            <a:ext cx="63097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Broadway" panose="04040905080B02020502" pitchFamily="82" charset="0"/>
              </a:rPr>
              <a:t>Coming soon…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3E999B7-FAB1-4796-96BE-75A4D9A5F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t="10477" r="24965" b="56598"/>
          <a:stretch/>
        </p:blipFill>
        <p:spPr>
          <a:xfrm>
            <a:off x="1951220" y="1679509"/>
            <a:ext cx="5449078" cy="47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2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5253C-BA64-4E0F-AA27-75CF97A2E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44"/>
            <a:ext cx="9143999" cy="641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CF7D2F-253D-494B-AA60-76318DD76B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D357F-3862-4559-A1CC-E943551A2D35}"/>
              </a:ext>
            </a:extLst>
          </p:cNvPr>
          <p:cNvSpPr txBox="1"/>
          <p:nvPr/>
        </p:nvSpPr>
        <p:spPr>
          <a:xfrm>
            <a:off x="764522" y="788268"/>
            <a:ext cx="837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Poetry Night with </a:t>
            </a:r>
            <a:r>
              <a:rPr lang="en-US">
                <a:latin typeface="Arial Black" panose="020B0A04020102020204" pitchFamily="34" charset="0"/>
              </a:rPr>
              <a:t>Wright Elementary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F66E2-11BF-46C3-85B6-2811A105ABD9}"/>
              </a:ext>
            </a:extLst>
          </p:cNvPr>
          <p:cNvSpPr txBox="1"/>
          <p:nvPr/>
        </p:nvSpPr>
        <p:spPr>
          <a:xfrm>
            <a:off x="1224423" y="1730082"/>
            <a:ext cx="6695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>
                <a:latin typeface="Arial Black" panose="020B0A04020102020204" pitchFamily="34" charset="0"/>
              </a:rPr>
              <a:t>Have Fun Learning</a:t>
            </a:r>
          </a:p>
          <a:p>
            <a:pPr marL="342900" indent="-342900">
              <a:buAutoNum type="arabicParenR"/>
            </a:pPr>
            <a:r>
              <a:rPr lang="en-US" sz="2400" dirty="0">
                <a:latin typeface="Arial Black" panose="020B0A04020102020204" pitchFamily="34" charset="0"/>
              </a:rPr>
              <a:t>What is poetry and prose?</a:t>
            </a:r>
          </a:p>
          <a:p>
            <a:pPr marL="342900" indent="-342900">
              <a:buAutoNum type="arabicParenR"/>
            </a:pPr>
            <a:r>
              <a:rPr lang="en-US" sz="2400" dirty="0">
                <a:latin typeface="Arial Black" panose="020B0A04020102020204" pitchFamily="34" charset="0"/>
              </a:rPr>
              <a:t>How is poetry different than prose?</a:t>
            </a:r>
          </a:p>
          <a:p>
            <a:pPr marL="342900" indent="-342900">
              <a:buAutoNum type="arabicParenR"/>
            </a:pPr>
            <a:r>
              <a:rPr lang="en-US" sz="2400" dirty="0">
                <a:latin typeface="Arial Black" panose="020B0A04020102020204" pitchFamily="34" charset="0"/>
              </a:rPr>
              <a:t>Observing your natural surroundings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5) Reading Poetry: Structure, meter and the importance of rhyme</a:t>
            </a:r>
          </a:p>
          <a:p>
            <a:endParaRPr lang="en-US" dirty="0"/>
          </a:p>
          <a:p>
            <a:r>
              <a:rPr lang="en-US" dirty="0"/>
              <a:t>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9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F7A8E-B4D6-4112-832E-56047DD06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59" y="0"/>
            <a:ext cx="5924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A84EE-0D3E-4B84-8D1C-0CB27B4B3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1474470"/>
            <a:ext cx="7452360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39D58-00EF-4779-BCBA-83BB9744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20" y="643467"/>
            <a:ext cx="3565482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4EB24-8764-4673-B2BC-125B1CB3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803" y="643467"/>
            <a:ext cx="2952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6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6E1AE-1F5C-4295-B34A-2AB9169E3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44" y="0"/>
            <a:ext cx="668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8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19DCD-E037-4CB8-B975-B4CD87BFC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85"/>
          <a:stretch/>
        </p:blipFill>
        <p:spPr>
          <a:xfrm>
            <a:off x="600686" y="0"/>
            <a:ext cx="7967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4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03FEFE-B0F2-432F-BB0C-83150BC6D815}"/>
              </a:ext>
            </a:extLst>
          </p:cNvPr>
          <p:cNvSpPr/>
          <p:nvPr/>
        </p:nvSpPr>
        <p:spPr>
          <a:xfrm>
            <a:off x="0" y="6822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7A88C-26E5-4301-A142-CDF46345B44F}"/>
              </a:ext>
            </a:extLst>
          </p:cNvPr>
          <p:cNvSpPr txBox="1"/>
          <p:nvPr/>
        </p:nvSpPr>
        <p:spPr>
          <a:xfrm>
            <a:off x="709126" y="740964"/>
            <a:ext cx="37975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Agency FB" panose="020B0503020202020204" pitchFamily="34" charset="0"/>
              </a:rPr>
              <a:t>Frog’s The Name</a:t>
            </a:r>
          </a:p>
          <a:p>
            <a:pPr algn="l"/>
            <a:endParaRPr lang="en-US" sz="1000" b="1" i="0" u="none" strike="noStrike" baseline="0" dirty="0">
              <a:latin typeface="Agency FB" panose="020B0503020202020204" pitchFamily="34" charset="0"/>
            </a:endParaRP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Some people call me tree toad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but really I’m a frog.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My suction feet can grip a tree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as well as any log.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My skin is moist and shiny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you’ll barely feel a bump—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I sit on lily pads in ponds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(most toads prefer a stump).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My eyes so bulge with beauty,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you’d know them anywhere,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with frog’s legs as a diner’s treat,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I guard them with great care!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So, if you hear me called a toad,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remember my true name: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Frogs aren’t toads, and toads aren’t frogs—</a:t>
            </a:r>
          </a:p>
          <a:p>
            <a:pPr algn="l"/>
            <a:r>
              <a:rPr lang="en-US" sz="2000" b="0" i="0" u="none" strike="noStrike" baseline="0" dirty="0">
                <a:latin typeface="Agency FB" panose="020B0503020202020204" pitchFamily="34" charset="0"/>
              </a:rPr>
              <a:t>we’re really not the same.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8F818-9913-4346-978C-43045ACF11D7}"/>
              </a:ext>
            </a:extLst>
          </p:cNvPr>
          <p:cNvSpPr txBox="1"/>
          <p:nvPr/>
        </p:nvSpPr>
        <p:spPr>
          <a:xfrm>
            <a:off x="5113178" y="740964"/>
            <a:ext cx="314701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Toad’s Retort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cy FB" panose="020B0503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I’d heard it all when I heard that frog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boasting he could grip a log.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Those suction feet he flaps around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would only prove to slow me down.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He croaks all day on a lily weed—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a quiet stump is all I need.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My beauty-bumps hold water in,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a frog must have his pond to swim.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But on one point, I will agree: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Don’t confuse that frog with me,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I’m nothing like my slimy mate—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whose legs look scrumptious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on your plate!</a:t>
            </a:r>
          </a:p>
        </p:txBody>
      </p:sp>
    </p:spTree>
    <p:extLst>
      <p:ext uri="{BB962C8B-B14F-4D97-AF65-F5344CB8AC3E}">
        <p14:creationId xmlns:p14="http://schemas.microsoft.com/office/powerpoint/2010/main" val="302925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77CA598F-2856-41A3-9361-B06400C7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60666"/>
            <a:ext cx="8178799" cy="533666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487A96-6610-4A63-877E-17982C413E20}"/>
              </a:ext>
            </a:extLst>
          </p:cNvPr>
          <p:cNvSpPr/>
          <p:nvPr/>
        </p:nvSpPr>
        <p:spPr>
          <a:xfrm>
            <a:off x="515240" y="1577743"/>
            <a:ext cx="5187820" cy="4341464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83C6FF-7657-4828-811D-FEB2646E5D4C}"/>
              </a:ext>
            </a:extLst>
          </p:cNvPr>
          <p:cNvSpPr/>
          <p:nvPr/>
        </p:nvSpPr>
        <p:spPr>
          <a:xfrm>
            <a:off x="3336351" y="1559081"/>
            <a:ext cx="5344594" cy="4528569"/>
          </a:xfrm>
          <a:prstGeom prst="ellipse">
            <a:avLst/>
          </a:prstGeom>
          <a:gradFill>
            <a:gsLst>
              <a:gs pos="0">
                <a:srgbClr val="00B050">
                  <a:shade val="30000"/>
                  <a:satMod val="115000"/>
                </a:srgbClr>
              </a:gs>
              <a:gs pos="32000">
                <a:srgbClr val="D4ECA8"/>
              </a:gs>
            </a:gsLst>
            <a:lin ang="16200000" scaled="1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C30E42-58E8-4681-9479-B6CF99B8DAC9}"/>
              </a:ext>
            </a:extLst>
          </p:cNvPr>
          <p:cNvSpPr/>
          <p:nvPr/>
        </p:nvSpPr>
        <p:spPr>
          <a:xfrm>
            <a:off x="482601" y="1581936"/>
            <a:ext cx="5187820" cy="43414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ECFC6B9-9635-4D57-BA0E-21971D20EA97}"/>
                  </a:ext>
                </a:extLst>
              </p14:cNvPr>
              <p14:cNvContentPartPr/>
              <p14:nvPr/>
            </p14:nvContentPartPr>
            <p14:xfrm>
              <a:off x="3937371" y="1666161"/>
              <a:ext cx="360" cy="4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CFC6B9-9635-4D57-BA0E-21971D20EA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8371" y="1657161"/>
                <a:ext cx="180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7221DB4-A812-4557-8AD1-3C771236791F}"/>
                  </a:ext>
                </a:extLst>
              </p14:cNvPr>
              <p14:cNvContentPartPr/>
              <p14:nvPr/>
            </p14:nvContentPartPr>
            <p14:xfrm>
              <a:off x="3937371" y="170720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7221DB4-A812-4557-8AD1-3C77123679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8371" y="16982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CF38FE-3BF3-46B8-B9A6-3ECA1D084544}"/>
                  </a:ext>
                </a:extLst>
              </p14:cNvPr>
              <p14:cNvContentPartPr/>
              <p14:nvPr/>
            </p14:nvContentPartPr>
            <p14:xfrm>
              <a:off x="5635491" y="335888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CF38FE-3BF3-46B8-B9A6-3ECA1D0845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6491" y="33498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557C96-7DC2-4CC0-902F-DC580F79F415}"/>
                  </a:ext>
                </a:extLst>
              </p14:cNvPr>
              <p14:cNvContentPartPr/>
              <p14:nvPr/>
            </p14:nvContentPartPr>
            <p14:xfrm>
              <a:off x="1352571" y="208052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557C96-7DC2-4CC0-902F-DC580F79F4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3571" y="20715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E5813A6-1557-429C-95BD-ADA6E355CA72}"/>
                  </a:ext>
                </a:extLst>
              </p14:cNvPr>
              <p14:cNvContentPartPr/>
              <p14:nvPr/>
            </p14:nvContentPartPr>
            <p14:xfrm>
              <a:off x="1128291" y="1651041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E5813A6-1557-429C-95BD-ADA6E355CA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9651" y="16424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7B4C4E-04E8-45E8-A36C-D10C811C2083}"/>
                  </a:ext>
                </a:extLst>
              </p14:cNvPr>
              <p14:cNvContentPartPr/>
              <p14:nvPr/>
            </p14:nvContentPartPr>
            <p14:xfrm>
              <a:off x="876651" y="2602881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7B4C4E-04E8-45E8-A36C-D10C811C20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8011" y="259388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218C2A04-0A03-4414-A5D1-6528B0F4B60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902" y="27988"/>
            <a:ext cx="2126518" cy="15310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059332-017A-48A9-AE8D-008DA92EC82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281" y="122373"/>
            <a:ext cx="1495851" cy="16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3B431C2-C0F7-42F2-A205-FA9436F3A1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A05A74-4D0C-40FF-9225-6102F1443B9D}"/>
              </a:ext>
            </a:extLst>
          </p:cNvPr>
          <p:cNvSpPr txBox="1"/>
          <p:nvPr/>
        </p:nvSpPr>
        <p:spPr>
          <a:xfrm>
            <a:off x="193730" y="5666419"/>
            <a:ext cx="89502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http://www.howtodrawanimals.net/how-to-draw-a-frog</a:t>
            </a:r>
            <a:endParaRPr lang="en-US" sz="2800" dirty="0"/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13DF1-9EB0-440F-9FC7-D30AE2EB9745}"/>
              </a:ext>
            </a:extLst>
          </p:cNvPr>
          <p:cNvSpPr/>
          <p:nvPr/>
        </p:nvSpPr>
        <p:spPr>
          <a:xfrm>
            <a:off x="1567652" y="638240"/>
            <a:ext cx="5698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 to draw a frog</a:t>
            </a:r>
          </a:p>
        </p:txBody>
      </p:sp>
      <p:pic>
        <p:nvPicPr>
          <p:cNvPr id="3076" name="Picture 4" descr="Image result for How to Draw A Frog Animation GIF">
            <a:extLst>
              <a:ext uri="{FF2B5EF4-FFF2-40B4-BE49-F238E27FC236}">
                <a16:creationId xmlns:a16="http://schemas.microsoft.com/office/drawing/2014/main" id="{0CCE107A-54AB-4B5E-8437-8FCC1497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991" y="115224"/>
            <a:ext cx="4062017" cy="54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10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Magnifying glass">
            <a:extLst>
              <a:ext uri="{FF2B5EF4-FFF2-40B4-BE49-F238E27FC236}">
                <a16:creationId xmlns:a16="http://schemas.microsoft.com/office/drawing/2014/main" id="{5EB91587-B3DC-453B-A135-37A618272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5036" y="1734475"/>
            <a:ext cx="68580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50AF6-4859-483B-AB9D-1ECF7713EBA9}"/>
              </a:ext>
            </a:extLst>
          </p:cNvPr>
          <p:cNvSpPr txBox="1"/>
          <p:nvPr/>
        </p:nvSpPr>
        <p:spPr>
          <a:xfrm>
            <a:off x="1013164" y="1734474"/>
            <a:ext cx="7117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>
                <a:hlinkClick r:id="rId4"/>
              </a:rPr>
              <a:t>Wonderopolis Frogs </a:t>
            </a:r>
            <a:r>
              <a:rPr lang="en-US" sz="3200" dirty="0" err="1">
                <a:hlinkClick r:id="rId4"/>
              </a:rPr>
              <a:t>northeaternwith</a:t>
            </a:r>
            <a:r>
              <a:rPr lang="en-US" sz="3200" dirty="0">
                <a:hlinkClick r:id="rId4"/>
              </a:rPr>
              <a:t> sound</a:t>
            </a:r>
            <a:r>
              <a:rPr lang="en-US" sz="3200" dirty="0"/>
              <a:t>.com/calls-of-frogs-and-toads-of-the-northeast/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47075-41FC-488F-8FD4-AA4A433EF9FC}"/>
              </a:ext>
            </a:extLst>
          </p:cNvPr>
          <p:cNvSpPr txBox="1"/>
          <p:nvPr/>
        </p:nvSpPr>
        <p:spPr>
          <a:xfrm>
            <a:off x="-2286000" y="321384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21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1736</TotalTime>
  <Words>518</Words>
  <Application>Microsoft Office PowerPoint</Application>
  <PresentationFormat>On-screen Show (4:3)</PresentationFormat>
  <Paragraphs>85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Agency FB</vt:lpstr>
      <vt:lpstr>Arial</vt:lpstr>
      <vt:lpstr>Arial Black</vt:lpstr>
      <vt:lpstr>Arial Narrow</vt:lpstr>
      <vt:lpstr>Broadway</vt:lpstr>
      <vt:lpstr>Calibri</vt:lpstr>
      <vt:lpstr>Calibri Light</vt:lpstr>
      <vt:lpstr>MinionPro-Regular</vt:lpstr>
      <vt:lpstr>Old English Text MT</vt:lpstr>
      <vt:lpstr>Pusab</vt:lpstr>
      <vt:lpstr>SegoeUI-Semibold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Clark, John E.</dc:creator>
  <cp:lastModifiedBy>John Clark</cp:lastModifiedBy>
  <cp:revision>89</cp:revision>
  <dcterms:created xsi:type="dcterms:W3CDTF">2020-11-04T23:32:35Z</dcterms:created>
  <dcterms:modified xsi:type="dcterms:W3CDTF">2020-11-19T10:35:37Z</dcterms:modified>
</cp:coreProperties>
</file>